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91" r:id="rId4"/>
    <p:sldId id="307" r:id="rId5"/>
    <p:sldId id="260" r:id="rId6"/>
    <p:sldId id="258" r:id="rId7"/>
    <p:sldId id="319" r:id="rId8"/>
    <p:sldId id="259" r:id="rId9"/>
    <p:sldId id="318" r:id="rId10"/>
    <p:sldId id="261" r:id="rId11"/>
    <p:sldId id="292" r:id="rId12"/>
    <p:sldId id="293" r:id="rId13"/>
    <p:sldId id="294" r:id="rId14"/>
    <p:sldId id="265" r:id="rId15"/>
    <p:sldId id="308" r:id="rId16"/>
    <p:sldId id="309" r:id="rId17"/>
    <p:sldId id="317" r:id="rId18"/>
    <p:sldId id="266" r:id="rId1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AEFF7"/>
          </a:solidFill>
        </a:fill>
      </a:tcStyle>
    </a:wholeTbl>
    <a:band1H>
      <a:tcStyle>
        <a:tcBdr/>
        <a:fill>
          <a:solidFill>
            <a:srgbClr val="D2DEEF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D2DEEF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5B9BD5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5B9BD5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5B9BD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3" name="Espace réservé de la date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B7235F7F-8A47-4236-AF54-74946091D77A}" type="datetime1">
              <a:rPr lang="fr-FR"/>
              <a:pPr lvl="0"/>
              <a:t>16/02/2019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Espace réservé des commentaires 4"/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5341FEEF-91B3-4899-8C19-CF14817D708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8313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59BD91A-D9F0-49CF-B649-E23069CDBBB9}" type="slidenum">
              <a:t>1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46361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75309BB-856A-44E2-B168-7CD294D92663}" type="slidenum">
              <a:t>16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2462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>
          <a:xfrm>
            <a:off x="1595271" y="1122361"/>
            <a:ext cx="9001463" cy="2387598"/>
          </a:xfrm>
        </p:spPr>
        <p:txBody>
          <a:bodyPr anchor="b"/>
          <a:lstStyle>
            <a:lvl1pPr>
              <a:defRPr sz="4800"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>
          <a:xfrm>
            <a:off x="1595271" y="3602041"/>
            <a:ext cx="9001463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584D10B-7E31-4B7A-8DE7-6DAC18FD440E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5EC57E8-9668-4867-A36C-BF76CD1FF39B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048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913805" y="4289368"/>
            <a:ext cx="10367567" cy="819357"/>
          </a:xfrm>
        </p:spPr>
        <p:txBody>
          <a:bodyPr anchor="b"/>
          <a:lstStyle>
            <a:lvl1pPr>
              <a:defRPr sz="2800"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913805" y="621316"/>
            <a:ext cx="10367567" cy="3379732"/>
          </a:xfrm>
          <a:ln w="190496" cap="sq">
            <a:solidFill>
              <a:srgbClr val="FFFFFF"/>
            </a:solidFill>
            <a:prstDash val="solid"/>
            <a:miter/>
          </a:ln>
          <a:effectLst>
            <a:outerShdw dist="18004" dir="5400000" algn="tl">
              <a:srgbClr val="000000">
                <a:alpha val="40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913796" y="5108725"/>
            <a:ext cx="10365995" cy="682471"/>
          </a:xfrm>
        </p:spPr>
        <p:txBody>
          <a:bodyPr anchorCtr="1"/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66295B8-DCE0-4ED1-98DF-2C54E2FF61BD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754C325-0222-4216-A264-2FC60D7504B3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245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3424857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913796" y="4204822"/>
            <a:ext cx="10353760" cy="1592189"/>
          </a:xfrm>
        </p:spPr>
        <p:txBody>
          <a:bodyPr anchor="ctr"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A04C932-2510-457C-AA9A-3D4D4EADD95B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5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EFE9902-D987-4045-BFAA-723B09B7BCF7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708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302748" cy="2992904"/>
          </a:xfrm>
        </p:spPr>
        <p:txBody>
          <a:bodyPr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720644" y="3610032"/>
            <a:ext cx="8752298" cy="426814"/>
          </a:xfrm>
        </p:spPr>
        <p:txBody>
          <a:bodyPr/>
          <a:lstStyle>
            <a:lvl1pPr marL="0" indent="0" algn="r">
              <a:buNone/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913796" y="4204822"/>
            <a:ext cx="10353760" cy="1586383"/>
          </a:xfrm>
        </p:spPr>
        <p:txBody>
          <a:bodyPr anchor="ctr"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1B15E5-6DA2-4B23-9857-915A8EA3FFDE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7CEE81B-EBF1-4BD6-8A60-469127607440}" type="slidenum">
              <a:t>‹N°›</a:t>
            </a:fld>
            <a:endParaRPr lang="en-US"/>
          </a:p>
        </p:txBody>
      </p:sp>
      <p:sp>
        <p:nvSpPr>
          <p:cNvPr id="8" name="TextBox 10"/>
          <p:cNvSpPr txBox="1"/>
          <p:nvPr/>
        </p:nvSpPr>
        <p:spPr>
          <a:xfrm>
            <a:off x="836611" y="735241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Rockwell"/>
              </a:rPr>
              <a:t>“</a:t>
            </a:r>
          </a:p>
        </p:txBody>
      </p:sp>
      <p:sp>
        <p:nvSpPr>
          <p:cNvPr id="9" name="TextBox 12"/>
          <p:cNvSpPr txBox="1"/>
          <p:nvPr/>
        </p:nvSpPr>
        <p:spPr>
          <a:xfrm>
            <a:off x="10657953" y="2972092"/>
            <a:ext cx="609603" cy="58477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Rockwel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27148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913805" y="2126940"/>
            <a:ext cx="10355323" cy="2511838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913796" y="4650556"/>
            <a:ext cx="10353760" cy="1140640"/>
          </a:xfrm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992C1A0-0A1E-4AB7-8AD7-1F6671FD3A9D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5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366D82-D26B-4F6A-BC5F-EDF0DB55BEA3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023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913796" y="2088315"/>
            <a:ext cx="3298954" cy="823307"/>
          </a:xfrm>
        </p:spPr>
        <p:txBody>
          <a:bodyPr anchor="b" anchorCtr="1">
            <a:noAutofit/>
          </a:bodyPr>
          <a:lstStyle>
            <a:lvl1pPr marL="0" indent="0" algn="ctr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913796" y="2911623"/>
            <a:ext cx="3298954" cy="2879573"/>
          </a:xfrm>
        </p:spPr>
        <p:txBody>
          <a:bodyPr anchorCtr="1"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4444880" y="2088315"/>
            <a:ext cx="3298560" cy="823307"/>
          </a:xfrm>
        </p:spPr>
        <p:txBody>
          <a:bodyPr anchor="b" anchorCtr="1">
            <a:noAutofit/>
          </a:bodyPr>
          <a:lstStyle>
            <a:lvl1pPr marL="0" indent="0" algn="ctr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4444880" y="2911623"/>
            <a:ext cx="3299822" cy="2879573"/>
          </a:xfrm>
        </p:spPr>
        <p:txBody>
          <a:bodyPr anchorCtr="1"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7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7973293" y="2088315"/>
            <a:ext cx="3291209" cy="823307"/>
          </a:xfrm>
        </p:spPr>
        <p:txBody>
          <a:bodyPr anchor="b" anchorCtr="1">
            <a:noAutofit/>
          </a:bodyPr>
          <a:lstStyle>
            <a:lvl1pPr marL="0" indent="0" algn="ctr">
              <a:lnSpc>
                <a:spcPct val="100000"/>
              </a:lnSpc>
              <a:buNone/>
              <a:defRPr sz="2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976347" y="2911623"/>
            <a:ext cx="3291209" cy="2879573"/>
          </a:xfrm>
        </p:spPr>
        <p:txBody>
          <a:bodyPr anchorCtr="1"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9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5BE895E-82AA-4DF4-8DED-F45839B02D7C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10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C85044-1FBF-43FA-ADAF-0123EF0A48B5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09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913796" y="4195898"/>
            <a:ext cx="3298954" cy="576264"/>
          </a:xfrm>
        </p:spPr>
        <p:txBody>
          <a:bodyPr anchor="b" anchorCtr="1">
            <a:noAutofit/>
          </a:bodyPr>
          <a:lstStyle>
            <a:lvl1pPr marL="0" indent="0" algn="ctr">
              <a:lnSpc>
                <a:spcPct val="100000"/>
              </a:lnSpc>
              <a:buNone/>
              <a:defRPr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1092022" y="2298984"/>
            <a:ext cx="2940052" cy="1524003"/>
          </a:xfrm>
          <a:ln w="146047" cap="sq">
            <a:solidFill>
              <a:srgbClr val="FFFFFF"/>
            </a:solidFill>
            <a:prstDash val="solid"/>
            <a:miter/>
          </a:ln>
          <a:effectLst>
            <a:outerShdw dist="18004" dir="5400000" algn="tl">
              <a:srgbClr val="000000">
                <a:alpha val="40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5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913796" y="4772162"/>
            <a:ext cx="3298954" cy="1019034"/>
          </a:xfrm>
        </p:spPr>
        <p:txBody>
          <a:bodyPr anchorCtr="1"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4442703" y="4195898"/>
            <a:ext cx="3298981" cy="576264"/>
          </a:xfrm>
        </p:spPr>
        <p:txBody>
          <a:bodyPr anchor="b" anchorCtr="1">
            <a:noAutofit/>
          </a:bodyPr>
          <a:lstStyle>
            <a:lvl1pPr marL="0" indent="0" algn="ctr">
              <a:lnSpc>
                <a:spcPct val="100000"/>
              </a:lnSpc>
              <a:buNone/>
              <a:defRPr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7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4568991" y="2298984"/>
            <a:ext cx="2930523" cy="1524003"/>
          </a:xfrm>
          <a:ln w="146047" cap="sq">
            <a:solidFill>
              <a:srgbClr val="FFFFFF"/>
            </a:solidFill>
            <a:prstDash val="solid"/>
            <a:miter/>
          </a:ln>
          <a:effectLst>
            <a:outerShdw dist="18004" dir="5400000" algn="tl">
              <a:srgbClr val="000000">
                <a:alpha val="40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4441350" y="4772162"/>
            <a:ext cx="3300334" cy="1019034"/>
          </a:xfrm>
        </p:spPr>
        <p:txBody>
          <a:bodyPr anchorCtr="1"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9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7973421" y="4195898"/>
            <a:ext cx="3289901" cy="576264"/>
          </a:xfrm>
        </p:spPr>
        <p:txBody>
          <a:bodyPr anchor="b" anchorCtr="1">
            <a:noAutofit/>
          </a:bodyPr>
          <a:lstStyle>
            <a:lvl1pPr marL="0" indent="0" algn="ctr">
              <a:lnSpc>
                <a:spcPct val="100000"/>
              </a:lnSpc>
              <a:buNone/>
              <a:defRPr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0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8152799" y="2298984"/>
            <a:ext cx="2932115" cy="1524003"/>
          </a:xfrm>
          <a:ln w="146047" cap="sq">
            <a:solidFill>
              <a:srgbClr val="FFFFFF"/>
            </a:solidFill>
            <a:prstDash val="solid"/>
            <a:miter/>
          </a:ln>
          <a:effectLst>
            <a:outerShdw dist="18004" dir="5400000" algn="tl">
              <a:srgbClr val="000000">
                <a:alpha val="40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11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973293" y="4772162"/>
            <a:ext cx="3294254" cy="1019034"/>
          </a:xfrm>
        </p:spPr>
        <p:txBody>
          <a:bodyPr anchorCtr="1"/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2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386C5E8-3A57-43CA-B8E3-CF15E918B409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13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4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4E48118-88ED-4624-A8BA-BA1040A9ED91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662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7E96654-C0CA-4C89-A069-C0EA22CF4478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BAA493-5494-4CE4-B77E-1149F6BB3677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2223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8724903" y="609603"/>
            <a:ext cx="2542653" cy="5181603"/>
          </a:xfrm>
        </p:spPr>
        <p:txBody>
          <a:bodyPr vert="eaVert" anchorCtr="0"/>
          <a:lstStyle>
            <a:lvl1pPr algn="l"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913796" y="609603"/>
            <a:ext cx="7658703" cy="518160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150F7A9-93C7-48C4-B94D-F37A7A90FE59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60C3617-B02A-4FE3-B216-51DC165F64C9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124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CA00AA6-9A96-4E71-B3A3-769E7011BCCF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CDAE8A1-F434-4445-A5FF-19E0B49927E8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35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229246" y="657225"/>
            <a:ext cx="9733513" cy="2852735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229246" y="3602041"/>
            <a:ext cx="9733513" cy="1500182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A1DE5FC-37A9-44AF-9986-A61C72E5605D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DD67EA0-535E-4FA8-ACEC-9973895B132D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8361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913796" y="2088315"/>
            <a:ext cx="5106000" cy="370288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6173407" y="2088315"/>
            <a:ext cx="5094149" cy="3702881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EF9F2D-348D-41D7-BFBD-FAC295923541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C217EAD-F5DF-42EA-A7BD-43EE688C9E3B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554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141802" y="2088315"/>
            <a:ext cx="4879201" cy="82391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913796" y="2912235"/>
            <a:ext cx="5107207" cy="287897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3"/>
          </p:nvPr>
        </p:nvSpPr>
        <p:spPr>
          <a:xfrm>
            <a:off x="6402007" y="2088315"/>
            <a:ext cx="4865549" cy="823910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4"/>
          </p:nvPr>
        </p:nvSpPr>
        <p:spPr>
          <a:xfrm>
            <a:off x="6172200" y="2912235"/>
            <a:ext cx="5095356" cy="287897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5612166-8EF9-4BBC-B5E6-0193CE51BE42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9EB260-3A00-443C-B1E9-B5984AEA5382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605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6A6910-5719-4A3C-B51B-07824CE12222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5C9EE36-6F0F-4548-B9CB-EAE779970CF7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623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6D42243-8946-4E43-9483-F5B26CD5D97C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91FBB68-7E69-4944-BD73-5AF5E6300699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753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917225" y="609603"/>
            <a:ext cx="3932240" cy="2362196"/>
          </a:xfrm>
        </p:spPr>
        <p:txBody>
          <a:bodyPr anchor="b"/>
          <a:lstStyle>
            <a:lvl1pPr>
              <a:defRPr sz="2800"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078065" y="609603"/>
            <a:ext cx="6189491" cy="5181603"/>
          </a:xfrm>
        </p:spPr>
        <p:txBody>
          <a:bodyPr anchor="ctr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917225" y="2971800"/>
            <a:ext cx="3932240" cy="2819396"/>
          </a:xfrm>
        </p:spPr>
        <p:txBody>
          <a:bodyPr anchorCtr="1"/>
          <a:lstStyle>
            <a:lvl1pPr marL="0" indent="0" algn="ctr">
              <a:buNone/>
              <a:defRPr sz="16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6DD810D-EA71-4400-A153-CE3D5027CD8E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4B042B5-79DB-4991-95E0-1A37D30AFC01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383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917225" y="609603"/>
            <a:ext cx="5929774" cy="2362196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 txBox="1">
            <a:spLocks noGrp="1"/>
          </p:cNvSpPr>
          <p:nvPr>
            <p:ph type="pic" idx="1"/>
          </p:nvPr>
        </p:nvSpPr>
        <p:spPr>
          <a:xfrm>
            <a:off x="7424799" y="758878"/>
            <a:ext cx="3255355" cy="4883042"/>
          </a:xfrm>
          <a:ln w="190496" cap="sq">
            <a:solidFill>
              <a:srgbClr val="FFFFFF"/>
            </a:solidFill>
            <a:prstDash val="solid"/>
            <a:miter/>
          </a:ln>
          <a:effectLst>
            <a:outerShdw dist="18004" dir="5400000" algn="tl">
              <a:srgbClr val="000000">
                <a:alpha val="40000"/>
              </a:srgbClr>
            </a:outerShdw>
          </a:effectLst>
        </p:spPr>
        <p:txBody>
          <a:bodyPr anchorCtr="1"/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913796" y="2971800"/>
            <a:ext cx="5934949" cy="2819396"/>
          </a:xfrm>
        </p:spPr>
        <p:txBody>
          <a:bodyPr anchorCtr="1"/>
          <a:lstStyle>
            <a:lvl1pPr marL="0" indent="0" algn="ctr">
              <a:buNone/>
              <a:defRPr sz="180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E9B338-79CF-4D99-B5B1-5949587A26E4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EEADB9-1BCD-4617-ABC3-CFBE16CCB6FF}" type="slidenum"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362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913796" y="609603"/>
            <a:ext cx="10353760" cy="13263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rmAutofit/>
          </a:bodyPr>
          <a:lstStyle/>
          <a:p>
            <a:pPr lvl="0"/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913796" y="2096060"/>
            <a:ext cx="10353760" cy="36951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7678738" y="5883277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FFFFFF"/>
                </a:solidFill>
                <a:uFillTx/>
                <a:latin typeface="Rockwell"/>
              </a:defRPr>
            </a:lvl1pPr>
          </a:lstStyle>
          <a:p>
            <a:pPr lvl="0"/>
            <a:fld id="{B80B4936-75BD-4CD2-B237-C27F61B630A1}" type="datetime1">
              <a:rPr lang="en-US"/>
              <a:pPr lvl="0"/>
              <a:t>2/16/2019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913796" y="5883277"/>
            <a:ext cx="6672861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FFFFFF"/>
                </a:solidFill>
                <a:uFillTx/>
                <a:latin typeface="Rockwell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10514008" y="5883277"/>
            <a:ext cx="753547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00" b="0" i="0" u="none" strike="noStrike" kern="1200" cap="none" spc="0" baseline="0">
                <a:solidFill>
                  <a:srgbClr val="FFFFFF"/>
                </a:solidFill>
                <a:uFillTx/>
                <a:latin typeface="Rockwell"/>
              </a:defRPr>
            </a:lvl1pPr>
          </a:lstStyle>
          <a:p>
            <a:pPr lvl="0"/>
            <a:fld id="{36C170F3-A5D3-4C83-97B6-5D00BDF40726}" type="slidenum"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ctr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fr-FR" sz="3400" b="1" i="0" u="none" strike="noStrike" kern="1200" cap="all" spc="0" baseline="0">
          <a:solidFill>
            <a:srgbClr val="FFFFFF"/>
          </a:solidFill>
          <a:effectLst>
            <a:outerShdw dist="63494" dir="2700000">
              <a:srgbClr val="000000"/>
            </a:outerShdw>
          </a:effectLst>
          <a:uFillTx/>
          <a:latin typeface="Bookman Old Style"/>
        </a:defRPr>
      </a:lvl1pPr>
    </p:titleStyle>
    <p:bodyStyle>
      <a:lvl1pPr marL="228600" marR="0" lvl="0" indent="-228600" algn="l" defTabSz="914400" rtl="0" fontAlgn="auto" hangingPunct="1">
        <a:lnSpc>
          <a:spcPct val="12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fr-FR" sz="2000" b="0" i="0" u="none" strike="noStrike" kern="1200" cap="none" spc="0" baseline="0">
          <a:solidFill>
            <a:srgbClr val="FFFFFF"/>
          </a:solidFill>
          <a:effectLst>
            <a:outerShdw dist="38096" dir="2700000">
              <a:srgbClr val="000000"/>
            </a:outerShdw>
          </a:effectLst>
          <a:uFillTx/>
          <a:latin typeface="Rockwell"/>
        </a:defRPr>
      </a:lvl1pPr>
      <a:lvl2pPr marL="685800" marR="0" lvl="1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800" b="0" i="0" u="none" strike="noStrike" kern="1200" cap="none" spc="0" baseline="0">
          <a:solidFill>
            <a:srgbClr val="FFFFFF"/>
          </a:solidFill>
          <a:effectLst>
            <a:outerShdw dist="38096" dir="2700000">
              <a:srgbClr val="000000"/>
            </a:outerShdw>
          </a:effectLst>
          <a:uFillTx/>
          <a:latin typeface="Rockwell"/>
        </a:defRPr>
      </a:lvl2pPr>
      <a:lvl3pPr marL="1143000" marR="0" lvl="2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600" b="0" i="0" u="none" strike="noStrike" kern="1200" cap="none" spc="0" baseline="0">
          <a:solidFill>
            <a:srgbClr val="FFFFFF"/>
          </a:solidFill>
          <a:effectLst>
            <a:outerShdw dist="38096" dir="2700000">
              <a:srgbClr val="000000"/>
            </a:outerShdw>
          </a:effectLst>
          <a:uFillTx/>
          <a:latin typeface="Rockwell"/>
        </a:defRPr>
      </a:lvl3pPr>
      <a:lvl4pPr marL="1600200" marR="0" lvl="3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400" b="0" i="0" u="none" strike="noStrike" kern="1200" cap="none" spc="0" baseline="0">
          <a:solidFill>
            <a:srgbClr val="FFFFFF"/>
          </a:solidFill>
          <a:effectLst>
            <a:outerShdw dist="38096" dir="2700000">
              <a:srgbClr val="000000"/>
            </a:outerShdw>
          </a:effectLst>
          <a:uFillTx/>
          <a:latin typeface="Rockwell"/>
        </a:defRPr>
      </a:lvl4pPr>
      <a:lvl5pPr marL="2057400" marR="0" lvl="4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fr-FR" sz="1200" b="0" i="0" u="none" strike="noStrike" kern="1200" cap="none" spc="0" baseline="0">
          <a:solidFill>
            <a:srgbClr val="FFFFFF"/>
          </a:solidFill>
          <a:effectLst>
            <a:outerShdw dist="38096" dir="2700000">
              <a:srgbClr val="000000"/>
            </a:outerShdw>
          </a:effectLst>
          <a:uFillTx/>
          <a:latin typeface="Rockwell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ctrTitle"/>
          </p:nvPr>
        </p:nvSpPr>
        <p:spPr>
          <a:xfrm>
            <a:off x="1064333" y="1051203"/>
            <a:ext cx="10341085" cy="2387598"/>
          </a:xfrm>
        </p:spPr>
        <p:txBody>
          <a:bodyPr/>
          <a:lstStyle/>
          <a:p>
            <a:pPr lvl="0"/>
            <a:r>
              <a:rPr lang="fr-FR" sz="4000" dirty="0"/>
              <a:t>En quoi l’amélioration de l’expérience utilisateur est-elle vecteur d’innovation pour SAP ?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2035883" y="4823460"/>
            <a:ext cx="83979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</a:rPr>
              <a:t>EKOBO Yann,  AGUELMAME Omar,  HAFIDI Mustapha </a:t>
            </a:r>
            <a:r>
              <a:rPr lang="fr-FR" sz="2400" dirty="0" smtClean="0">
                <a:solidFill>
                  <a:schemeClr val="bg1"/>
                </a:solidFill>
              </a:rPr>
              <a:t>Mustapha</a:t>
            </a:r>
            <a:endParaRPr lang="fr-FR" sz="2400" dirty="0">
              <a:solidFill>
                <a:schemeClr val="bg1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4994533" y="6195060"/>
            <a:ext cx="24806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chemeClr val="bg1"/>
                </a:solidFill>
              </a:rPr>
              <a:t>21 Février 2019</a:t>
            </a:r>
            <a:endParaRPr lang="fr-FR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797887" y="2721739"/>
            <a:ext cx="10353760" cy="1326318"/>
          </a:xfrm>
        </p:spPr>
        <p:txBody>
          <a:bodyPr/>
          <a:lstStyle/>
          <a:p>
            <a:pPr lvl="0"/>
            <a:r>
              <a:rPr lang="fr-FR"/>
              <a:t>Sap fiori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ctrTitle"/>
          </p:nvPr>
        </p:nvSpPr>
        <p:spPr>
          <a:xfrm>
            <a:off x="2207571" y="116631"/>
            <a:ext cx="7772400" cy="1470026"/>
          </a:xfrm>
        </p:spPr>
        <p:txBody>
          <a:bodyPr/>
          <a:lstStyle/>
          <a:p>
            <a:pPr lvl="0"/>
            <a:r>
              <a:rPr lang="fr-FR"/>
              <a:t>SAP FIORI</a:t>
            </a:r>
          </a:p>
        </p:txBody>
      </p:sp>
      <p:pic>
        <p:nvPicPr>
          <p:cNvPr id="3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771" y="529657"/>
            <a:ext cx="9144000" cy="573326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/>
            <a:r>
              <a:rPr lang="fr-FR"/>
              <a:t>SAP Fiori désigne la nouvelle interface utilisateur pour l'ensemble des solutions SAP </a:t>
            </a:r>
          </a:p>
          <a:p>
            <a:pPr lvl="0" algn="just"/>
            <a:r>
              <a:rPr lang="fr-FR"/>
              <a:t>Basée sur des principes de conception modernes et s'appuyant sur la technologie UI5(Html5).</a:t>
            </a:r>
          </a:p>
          <a:p>
            <a:pPr lvl="0" algn="just"/>
            <a:r>
              <a:rPr lang="fr-FR"/>
              <a:t>SAP Fiori  utilisateur et vous permet de bénéficier de gains de productivité importants.</a:t>
            </a:r>
          </a:p>
        </p:txBody>
      </p:sp>
      <p:sp>
        <p:nvSpPr>
          <p:cNvPr id="3" name="Rectangle 1"/>
          <p:cNvSpPr/>
          <p:nvPr/>
        </p:nvSpPr>
        <p:spPr>
          <a:xfrm>
            <a:off x="3575715" y="692694"/>
            <a:ext cx="4572000" cy="707882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000" b="0" i="0" u="none" strike="noStrike" kern="1200" cap="none" spc="0" baseline="0">
                <a:solidFill>
                  <a:srgbClr val="FFFFFF"/>
                </a:solidFill>
                <a:uFillTx/>
                <a:latin typeface="Rockwell"/>
              </a:rPr>
              <a:t>SAP FIORI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Le principe de SAP FIORI </a:t>
            </a:r>
          </a:p>
        </p:txBody>
      </p:sp>
      <p:grpSp>
        <p:nvGrpSpPr>
          <p:cNvPr id="3" name="Espace réservé du contenu 3"/>
          <p:cNvGrpSpPr/>
          <p:nvPr/>
        </p:nvGrpSpPr>
        <p:grpSpPr>
          <a:xfrm>
            <a:off x="2157279" y="1615964"/>
            <a:ext cx="8224269" cy="4525959"/>
            <a:chOff x="2157279" y="1615964"/>
            <a:chExt cx="8224269" cy="4525959"/>
          </a:xfrm>
        </p:grpSpPr>
        <p:sp>
          <p:nvSpPr>
            <p:cNvPr id="4" name="Forme libre 3"/>
            <p:cNvSpPr/>
            <p:nvPr/>
          </p:nvSpPr>
          <p:spPr>
            <a:xfrm>
              <a:off x="2771839" y="1615964"/>
              <a:ext cx="6995159" cy="4525959"/>
            </a:xfrm>
            <a:custGeom>
              <a:avLst>
                <a:gd name="f0" fmla="val 14612"/>
                <a:gd name="f1" fmla="val 5400"/>
              </a:avLst>
              <a:gdLst>
                <a:gd name="f2" fmla="val 10800000"/>
                <a:gd name="f3" fmla="val 5400000"/>
                <a:gd name="f4" fmla="val 180"/>
                <a:gd name="f5" fmla="val w"/>
                <a:gd name="f6" fmla="val h"/>
                <a:gd name="f7" fmla="val 0"/>
                <a:gd name="f8" fmla="val 21600"/>
                <a:gd name="f9" fmla="val 10800"/>
                <a:gd name="f10" fmla="+- 0 0 0"/>
                <a:gd name="f11" fmla="+- 0 0 180"/>
                <a:gd name="f12" fmla="*/ f5 1 21600"/>
                <a:gd name="f13" fmla="*/ f6 1 21600"/>
                <a:gd name="f14" fmla="val f7"/>
                <a:gd name="f15" fmla="val f8"/>
                <a:gd name="f16" fmla="pin 0 f0 21600"/>
                <a:gd name="f17" fmla="pin 0 f1 10800"/>
                <a:gd name="f18" fmla="*/ f10 f2 1"/>
                <a:gd name="f19" fmla="*/ f11 f2 1"/>
                <a:gd name="f20" fmla="+- f15 0 f14"/>
                <a:gd name="f21" fmla="val f16"/>
                <a:gd name="f22" fmla="val f17"/>
                <a:gd name="f23" fmla="*/ f16 f12 1"/>
                <a:gd name="f24" fmla="*/ f17 f13 1"/>
                <a:gd name="f25" fmla="*/ f18 1 f4"/>
                <a:gd name="f26" fmla="*/ f19 1 f4"/>
                <a:gd name="f27" fmla="*/ f20 1 21600"/>
                <a:gd name="f28" fmla="+- 21600 0 f22"/>
                <a:gd name="f29" fmla="+- 21600 0 f21"/>
                <a:gd name="f30" fmla="*/ f22 f13 1"/>
                <a:gd name="f31" fmla="*/ f21 f12 1"/>
                <a:gd name="f32" fmla="+- f25 0 f3"/>
                <a:gd name="f33" fmla="+- f26 0 f3"/>
                <a:gd name="f34" fmla="*/ 0 f27 1"/>
                <a:gd name="f35" fmla="*/ 21600 f27 1"/>
                <a:gd name="f36" fmla="*/ f29 f22 1"/>
                <a:gd name="f37" fmla="*/ f28 f13 1"/>
                <a:gd name="f38" fmla="*/ f36 1 10800"/>
                <a:gd name="f39" fmla="*/ f34 1 f27"/>
                <a:gd name="f40" fmla="*/ f35 1 f27"/>
                <a:gd name="f41" fmla="+- f21 f38 0"/>
                <a:gd name="f42" fmla="*/ f39 f12 1"/>
                <a:gd name="f43" fmla="*/ f39 f13 1"/>
                <a:gd name="f44" fmla="*/ f40 f13 1"/>
                <a:gd name="f45" fmla="*/ f41 f12 1"/>
              </a:gdLst>
              <a:ahLst>
                <a:ahXY gdRefX="f0" minX="f7" maxX="f8" gdRefY="f1" minY="f7" maxY="f9">
                  <a:pos x="f23" y="f24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32">
                  <a:pos x="f31" y="f43"/>
                </a:cxn>
                <a:cxn ang="f33">
                  <a:pos x="f31" y="f44"/>
                </a:cxn>
              </a:cxnLst>
              <a:rect l="f42" t="f30" r="f45" b="f37"/>
              <a:pathLst>
                <a:path w="21600" h="21600">
                  <a:moveTo>
                    <a:pt x="f7" y="f22"/>
                  </a:moveTo>
                  <a:lnTo>
                    <a:pt x="f21" y="f22"/>
                  </a:lnTo>
                  <a:lnTo>
                    <a:pt x="f21" y="f7"/>
                  </a:lnTo>
                  <a:lnTo>
                    <a:pt x="f8" y="f9"/>
                  </a:lnTo>
                  <a:lnTo>
                    <a:pt x="f21" y="f8"/>
                  </a:lnTo>
                  <a:lnTo>
                    <a:pt x="f21" y="f28"/>
                  </a:lnTo>
                  <a:lnTo>
                    <a:pt x="f7" y="f28"/>
                  </a:lnTo>
                  <a:close/>
                </a:path>
              </a:pathLst>
            </a:custGeom>
            <a:solidFill>
              <a:srgbClr val="DFEACF"/>
            </a:solidFill>
            <a:ln cap="flat">
              <a:noFill/>
              <a:prstDash val="solid"/>
            </a:ln>
            <a:effectLst>
              <a:outerShdw dist="38103" dir="5400000" algn="tl">
                <a:srgbClr val="000000">
                  <a:alpha val="54000"/>
                </a:srgbClr>
              </a:outerShdw>
            </a:effectLst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endParaRPr>
            </a:p>
          </p:txBody>
        </p:sp>
        <p:sp>
          <p:nvSpPr>
            <p:cNvPr id="5" name="Forme libre 4"/>
            <p:cNvSpPr/>
            <p:nvPr/>
          </p:nvSpPr>
          <p:spPr>
            <a:xfrm>
              <a:off x="2157279" y="2973756"/>
              <a:ext cx="1578309" cy="18103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8308"/>
                <a:gd name="f7" fmla="val 1810385"/>
                <a:gd name="f8" fmla="val 263057"/>
                <a:gd name="f9" fmla="val 117775"/>
                <a:gd name="f10" fmla="val 1315251"/>
                <a:gd name="f11" fmla="val 1460533"/>
                <a:gd name="f12" fmla="val 1547328"/>
                <a:gd name="f13" fmla="val 1692610"/>
                <a:gd name="f14" fmla="+- 0 0 -90"/>
                <a:gd name="f15" fmla="*/ f3 1 1578308"/>
                <a:gd name="f16" fmla="*/ f4 1 1810385"/>
                <a:gd name="f17" fmla="+- f7 0 f5"/>
                <a:gd name="f18" fmla="+- f6 0 f5"/>
                <a:gd name="f19" fmla="*/ f14 f0 1"/>
                <a:gd name="f20" fmla="*/ f18 1 1578308"/>
                <a:gd name="f21" fmla="*/ f17 1 1810385"/>
                <a:gd name="f22" fmla="*/ 0 f18 1"/>
                <a:gd name="f23" fmla="*/ 263057 f17 1"/>
                <a:gd name="f24" fmla="*/ 263057 f18 1"/>
                <a:gd name="f25" fmla="*/ 0 f17 1"/>
                <a:gd name="f26" fmla="*/ 1315251 f18 1"/>
                <a:gd name="f27" fmla="*/ 1578308 f18 1"/>
                <a:gd name="f28" fmla="*/ 1547328 f17 1"/>
                <a:gd name="f29" fmla="*/ 1810385 f17 1"/>
                <a:gd name="f30" fmla="*/ f19 1 f2"/>
                <a:gd name="f31" fmla="*/ f22 1 1578308"/>
                <a:gd name="f32" fmla="*/ f23 1 1810385"/>
                <a:gd name="f33" fmla="*/ f24 1 1578308"/>
                <a:gd name="f34" fmla="*/ f25 1 1810385"/>
                <a:gd name="f35" fmla="*/ f26 1 1578308"/>
                <a:gd name="f36" fmla="*/ f27 1 1578308"/>
                <a:gd name="f37" fmla="*/ f28 1 1810385"/>
                <a:gd name="f38" fmla="*/ f29 1 1810385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1578308" h="1810385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ABCC68"/>
                </a:gs>
                <a:gs pos="100000">
                  <a:srgbClr val="9ECE2E"/>
                </a:gs>
              </a:gsLst>
              <a:lin ang="5400000"/>
            </a:gradFill>
            <a:ln cap="flat">
              <a:noFill/>
              <a:prstDash val="solid"/>
            </a:ln>
            <a:effectLst>
              <a:outerShdw dist="38103" dir="5400000" algn="tl">
                <a:srgbClr val="000000">
                  <a:alpha val="76000"/>
                </a:srgbClr>
              </a:outerShdw>
            </a:effectLst>
          </p:spPr>
          <p:txBody>
            <a:bodyPr vert="horz" wrap="square" lIns="149440" tIns="149440" rIns="149440" bIns="149440" anchor="ctr" anchorCtr="1" compatLnSpc="1">
              <a:noAutofit/>
            </a:bodyPr>
            <a:lstStyle/>
            <a:p>
              <a:pPr marL="0" marR="0" lvl="0" indent="0" algn="ctr" defTabSz="844548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900" b="0" i="0" u="none" strike="noStrike" kern="1200" cap="none" spc="0" baseline="0">
                  <a:solidFill>
                    <a:srgbClr val="FFFFFF"/>
                  </a:solidFill>
                  <a:uFillTx/>
                  <a:latin typeface="Rockwell"/>
                </a:rPr>
                <a:t>Par rôle</a:t>
              </a:r>
            </a:p>
          </p:txBody>
        </p:sp>
        <p:sp>
          <p:nvSpPr>
            <p:cNvPr id="6" name="Forme libre 5"/>
            <p:cNvSpPr/>
            <p:nvPr/>
          </p:nvSpPr>
          <p:spPr>
            <a:xfrm>
              <a:off x="3818772" y="2973756"/>
              <a:ext cx="1578309" cy="18103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8308"/>
                <a:gd name="f7" fmla="val 1810385"/>
                <a:gd name="f8" fmla="val 263057"/>
                <a:gd name="f9" fmla="val 117775"/>
                <a:gd name="f10" fmla="val 1315251"/>
                <a:gd name="f11" fmla="val 1460533"/>
                <a:gd name="f12" fmla="val 1547328"/>
                <a:gd name="f13" fmla="val 1692610"/>
                <a:gd name="f14" fmla="+- 0 0 -90"/>
                <a:gd name="f15" fmla="*/ f3 1 1578308"/>
                <a:gd name="f16" fmla="*/ f4 1 1810385"/>
                <a:gd name="f17" fmla="+- f7 0 f5"/>
                <a:gd name="f18" fmla="+- f6 0 f5"/>
                <a:gd name="f19" fmla="*/ f14 f0 1"/>
                <a:gd name="f20" fmla="*/ f18 1 1578308"/>
                <a:gd name="f21" fmla="*/ f17 1 1810385"/>
                <a:gd name="f22" fmla="*/ 0 f18 1"/>
                <a:gd name="f23" fmla="*/ 263057 f17 1"/>
                <a:gd name="f24" fmla="*/ 263057 f18 1"/>
                <a:gd name="f25" fmla="*/ 0 f17 1"/>
                <a:gd name="f26" fmla="*/ 1315251 f18 1"/>
                <a:gd name="f27" fmla="*/ 1578308 f18 1"/>
                <a:gd name="f28" fmla="*/ 1547328 f17 1"/>
                <a:gd name="f29" fmla="*/ 1810385 f17 1"/>
                <a:gd name="f30" fmla="*/ f19 1 f2"/>
                <a:gd name="f31" fmla="*/ f22 1 1578308"/>
                <a:gd name="f32" fmla="*/ f23 1 1810385"/>
                <a:gd name="f33" fmla="*/ f24 1 1578308"/>
                <a:gd name="f34" fmla="*/ f25 1 1810385"/>
                <a:gd name="f35" fmla="*/ f26 1 1578308"/>
                <a:gd name="f36" fmla="*/ f27 1 1578308"/>
                <a:gd name="f37" fmla="*/ f28 1 1810385"/>
                <a:gd name="f38" fmla="*/ f29 1 1810385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1578308" h="1810385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ABCC68"/>
                </a:gs>
                <a:gs pos="100000">
                  <a:srgbClr val="9ECE2E"/>
                </a:gs>
              </a:gsLst>
              <a:lin ang="5400000"/>
            </a:gradFill>
            <a:ln cap="flat">
              <a:noFill/>
              <a:prstDash val="solid"/>
            </a:ln>
            <a:effectLst>
              <a:outerShdw dist="38103" dir="5400000" algn="tl">
                <a:srgbClr val="000000">
                  <a:alpha val="76000"/>
                </a:srgbClr>
              </a:outerShdw>
            </a:effectLst>
          </p:spPr>
          <p:txBody>
            <a:bodyPr vert="horz" wrap="square" lIns="149440" tIns="149440" rIns="149440" bIns="149440" anchor="ctr" anchorCtr="1" compatLnSpc="1">
              <a:noAutofit/>
            </a:bodyPr>
            <a:lstStyle/>
            <a:p>
              <a:pPr marL="0" marR="0" lvl="0" indent="0" algn="ctr" defTabSz="844548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900" b="0" i="0" u="none" strike="noStrike" kern="1200" cap="none" spc="0" baseline="0">
                  <a:solidFill>
                    <a:srgbClr val="FFFFFF"/>
                  </a:solidFill>
                  <a:uFillTx/>
                  <a:latin typeface="Rockwell"/>
                </a:rPr>
                <a:t>Immédiate</a:t>
              </a:r>
            </a:p>
          </p:txBody>
        </p:sp>
        <p:sp>
          <p:nvSpPr>
            <p:cNvPr id="7" name="Forme libre 6"/>
            <p:cNvSpPr/>
            <p:nvPr/>
          </p:nvSpPr>
          <p:spPr>
            <a:xfrm>
              <a:off x="5480264" y="2973756"/>
              <a:ext cx="1578309" cy="18103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8308"/>
                <a:gd name="f7" fmla="val 1810385"/>
                <a:gd name="f8" fmla="val 263057"/>
                <a:gd name="f9" fmla="val 117775"/>
                <a:gd name="f10" fmla="val 1315251"/>
                <a:gd name="f11" fmla="val 1460533"/>
                <a:gd name="f12" fmla="val 1547328"/>
                <a:gd name="f13" fmla="val 1692610"/>
                <a:gd name="f14" fmla="+- 0 0 -90"/>
                <a:gd name="f15" fmla="*/ f3 1 1578308"/>
                <a:gd name="f16" fmla="*/ f4 1 1810385"/>
                <a:gd name="f17" fmla="+- f7 0 f5"/>
                <a:gd name="f18" fmla="+- f6 0 f5"/>
                <a:gd name="f19" fmla="*/ f14 f0 1"/>
                <a:gd name="f20" fmla="*/ f18 1 1578308"/>
                <a:gd name="f21" fmla="*/ f17 1 1810385"/>
                <a:gd name="f22" fmla="*/ 0 f18 1"/>
                <a:gd name="f23" fmla="*/ 263057 f17 1"/>
                <a:gd name="f24" fmla="*/ 263057 f18 1"/>
                <a:gd name="f25" fmla="*/ 0 f17 1"/>
                <a:gd name="f26" fmla="*/ 1315251 f18 1"/>
                <a:gd name="f27" fmla="*/ 1578308 f18 1"/>
                <a:gd name="f28" fmla="*/ 1547328 f17 1"/>
                <a:gd name="f29" fmla="*/ 1810385 f17 1"/>
                <a:gd name="f30" fmla="*/ f19 1 f2"/>
                <a:gd name="f31" fmla="*/ f22 1 1578308"/>
                <a:gd name="f32" fmla="*/ f23 1 1810385"/>
                <a:gd name="f33" fmla="*/ f24 1 1578308"/>
                <a:gd name="f34" fmla="*/ f25 1 1810385"/>
                <a:gd name="f35" fmla="*/ f26 1 1578308"/>
                <a:gd name="f36" fmla="*/ f27 1 1578308"/>
                <a:gd name="f37" fmla="*/ f28 1 1810385"/>
                <a:gd name="f38" fmla="*/ f29 1 1810385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1578308" h="1810385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ABCC68"/>
                </a:gs>
                <a:gs pos="100000">
                  <a:srgbClr val="9ECE2E"/>
                </a:gs>
              </a:gsLst>
              <a:lin ang="5400000"/>
            </a:gradFill>
            <a:ln cap="flat">
              <a:noFill/>
              <a:prstDash val="solid"/>
            </a:ln>
            <a:effectLst>
              <a:outerShdw dist="38103" dir="5400000" algn="tl">
                <a:srgbClr val="000000">
                  <a:alpha val="76000"/>
                </a:srgbClr>
              </a:outerShdw>
            </a:effectLst>
          </p:spPr>
          <p:txBody>
            <a:bodyPr vert="horz" wrap="square" lIns="149440" tIns="149440" rIns="149440" bIns="149440" anchor="ctr" anchorCtr="1" compatLnSpc="1">
              <a:noAutofit/>
            </a:bodyPr>
            <a:lstStyle/>
            <a:p>
              <a:pPr marL="0" marR="0" lvl="0" indent="0" algn="ctr" defTabSz="844548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900" b="0" i="0" u="none" strike="noStrike" kern="1200" cap="none" spc="0" baseline="0">
                  <a:solidFill>
                    <a:srgbClr val="FFFFFF"/>
                  </a:solidFill>
                  <a:uFillTx/>
                  <a:latin typeface="Rockwell"/>
                </a:rPr>
                <a:t>Simple</a:t>
              </a:r>
            </a:p>
          </p:txBody>
        </p:sp>
        <p:sp>
          <p:nvSpPr>
            <p:cNvPr id="8" name="Forme libre 7"/>
            <p:cNvSpPr/>
            <p:nvPr/>
          </p:nvSpPr>
          <p:spPr>
            <a:xfrm>
              <a:off x="7141747" y="2973756"/>
              <a:ext cx="1578309" cy="18103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8308"/>
                <a:gd name="f7" fmla="val 1810385"/>
                <a:gd name="f8" fmla="val 263057"/>
                <a:gd name="f9" fmla="val 117775"/>
                <a:gd name="f10" fmla="val 1315251"/>
                <a:gd name="f11" fmla="val 1460533"/>
                <a:gd name="f12" fmla="val 1547328"/>
                <a:gd name="f13" fmla="val 1692610"/>
                <a:gd name="f14" fmla="+- 0 0 -90"/>
                <a:gd name="f15" fmla="*/ f3 1 1578308"/>
                <a:gd name="f16" fmla="*/ f4 1 1810385"/>
                <a:gd name="f17" fmla="+- f7 0 f5"/>
                <a:gd name="f18" fmla="+- f6 0 f5"/>
                <a:gd name="f19" fmla="*/ f14 f0 1"/>
                <a:gd name="f20" fmla="*/ f18 1 1578308"/>
                <a:gd name="f21" fmla="*/ f17 1 1810385"/>
                <a:gd name="f22" fmla="*/ 0 f18 1"/>
                <a:gd name="f23" fmla="*/ 263057 f17 1"/>
                <a:gd name="f24" fmla="*/ 263057 f18 1"/>
                <a:gd name="f25" fmla="*/ 0 f17 1"/>
                <a:gd name="f26" fmla="*/ 1315251 f18 1"/>
                <a:gd name="f27" fmla="*/ 1578308 f18 1"/>
                <a:gd name="f28" fmla="*/ 1547328 f17 1"/>
                <a:gd name="f29" fmla="*/ 1810385 f17 1"/>
                <a:gd name="f30" fmla="*/ f19 1 f2"/>
                <a:gd name="f31" fmla="*/ f22 1 1578308"/>
                <a:gd name="f32" fmla="*/ f23 1 1810385"/>
                <a:gd name="f33" fmla="*/ f24 1 1578308"/>
                <a:gd name="f34" fmla="*/ f25 1 1810385"/>
                <a:gd name="f35" fmla="*/ f26 1 1578308"/>
                <a:gd name="f36" fmla="*/ f27 1 1578308"/>
                <a:gd name="f37" fmla="*/ f28 1 1810385"/>
                <a:gd name="f38" fmla="*/ f29 1 1810385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1578308" h="1810385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ABCC68"/>
                </a:gs>
                <a:gs pos="100000">
                  <a:srgbClr val="9ECE2E"/>
                </a:gs>
              </a:gsLst>
              <a:lin ang="5400000"/>
            </a:gradFill>
            <a:ln cap="flat">
              <a:noFill/>
              <a:prstDash val="solid"/>
            </a:ln>
            <a:effectLst>
              <a:outerShdw dist="38103" dir="5400000" algn="tl">
                <a:srgbClr val="000000">
                  <a:alpha val="76000"/>
                </a:srgbClr>
              </a:outerShdw>
            </a:effectLst>
          </p:spPr>
          <p:txBody>
            <a:bodyPr vert="horz" wrap="square" lIns="149440" tIns="149440" rIns="149440" bIns="149440" anchor="ctr" anchorCtr="1" compatLnSpc="1">
              <a:noAutofit/>
            </a:bodyPr>
            <a:lstStyle/>
            <a:p>
              <a:pPr marL="0" marR="0" lvl="0" indent="0" algn="ctr" defTabSz="844548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900" b="0" i="0" u="none" strike="noStrike" kern="1200" cap="none" spc="0" baseline="0">
                  <a:solidFill>
                    <a:srgbClr val="FFFFFF"/>
                  </a:solidFill>
                  <a:uFillTx/>
                  <a:latin typeface="Rockwell"/>
                </a:rPr>
                <a:t>Cohérente</a:t>
              </a:r>
            </a:p>
          </p:txBody>
        </p:sp>
        <p:sp>
          <p:nvSpPr>
            <p:cNvPr id="9" name="Forme libre 8"/>
            <p:cNvSpPr/>
            <p:nvPr/>
          </p:nvSpPr>
          <p:spPr>
            <a:xfrm>
              <a:off x="8803239" y="2973756"/>
              <a:ext cx="1578309" cy="1810383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1578308"/>
                <a:gd name="f7" fmla="val 1810385"/>
                <a:gd name="f8" fmla="val 263057"/>
                <a:gd name="f9" fmla="val 117775"/>
                <a:gd name="f10" fmla="val 1315251"/>
                <a:gd name="f11" fmla="val 1460533"/>
                <a:gd name="f12" fmla="val 1547328"/>
                <a:gd name="f13" fmla="val 1692610"/>
                <a:gd name="f14" fmla="+- 0 0 -90"/>
                <a:gd name="f15" fmla="*/ f3 1 1578308"/>
                <a:gd name="f16" fmla="*/ f4 1 1810385"/>
                <a:gd name="f17" fmla="+- f7 0 f5"/>
                <a:gd name="f18" fmla="+- f6 0 f5"/>
                <a:gd name="f19" fmla="*/ f14 f0 1"/>
                <a:gd name="f20" fmla="*/ f18 1 1578308"/>
                <a:gd name="f21" fmla="*/ f17 1 1810385"/>
                <a:gd name="f22" fmla="*/ 0 f18 1"/>
                <a:gd name="f23" fmla="*/ 263057 f17 1"/>
                <a:gd name="f24" fmla="*/ 263057 f18 1"/>
                <a:gd name="f25" fmla="*/ 0 f17 1"/>
                <a:gd name="f26" fmla="*/ 1315251 f18 1"/>
                <a:gd name="f27" fmla="*/ 1578308 f18 1"/>
                <a:gd name="f28" fmla="*/ 1547328 f17 1"/>
                <a:gd name="f29" fmla="*/ 1810385 f17 1"/>
                <a:gd name="f30" fmla="*/ f19 1 f2"/>
                <a:gd name="f31" fmla="*/ f22 1 1578308"/>
                <a:gd name="f32" fmla="*/ f23 1 1810385"/>
                <a:gd name="f33" fmla="*/ f24 1 1578308"/>
                <a:gd name="f34" fmla="*/ f25 1 1810385"/>
                <a:gd name="f35" fmla="*/ f26 1 1578308"/>
                <a:gd name="f36" fmla="*/ f27 1 1578308"/>
                <a:gd name="f37" fmla="*/ f28 1 1810385"/>
                <a:gd name="f38" fmla="*/ f29 1 1810385"/>
                <a:gd name="f39" fmla="*/ f5 1 f20"/>
                <a:gd name="f40" fmla="*/ f6 1 f20"/>
                <a:gd name="f41" fmla="*/ f5 1 f21"/>
                <a:gd name="f42" fmla="*/ f7 1 f21"/>
                <a:gd name="f43" fmla="+- f30 0 f1"/>
                <a:gd name="f44" fmla="*/ f31 1 f20"/>
                <a:gd name="f45" fmla="*/ f32 1 f21"/>
                <a:gd name="f46" fmla="*/ f33 1 f20"/>
                <a:gd name="f47" fmla="*/ f34 1 f21"/>
                <a:gd name="f48" fmla="*/ f35 1 f20"/>
                <a:gd name="f49" fmla="*/ f36 1 f20"/>
                <a:gd name="f50" fmla="*/ f37 1 f21"/>
                <a:gd name="f51" fmla="*/ f38 1 f21"/>
                <a:gd name="f52" fmla="*/ f39 f15 1"/>
                <a:gd name="f53" fmla="*/ f40 f15 1"/>
                <a:gd name="f54" fmla="*/ f42 f16 1"/>
                <a:gd name="f55" fmla="*/ f41 f16 1"/>
                <a:gd name="f56" fmla="*/ f44 f15 1"/>
                <a:gd name="f57" fmla="*/ f45 f16 1"/>
                <a:gd name="f58" fmla="*/ f46 f15 1"/>
                <a:gd name="f59" fmla="*/ f47 f16 1"/>
                <a:gd name="f60" fmla="*/ f48 f15 1"/>
                <a:gd name="f61" fmla="*/ f49 f15 1"/>
                <a:gd name="f62" fmla="*/ f50 f16 1"/>
                <a:gd name="f63" fmla="*/ f5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43">
                  <a:pos x="f56" y="f57"/>
                </a:cxn>
                <a:cxn ang="f43">
                  <a:pos x="f58" y="f59"/>
                </a:cxn>
                <a:cxn ang="f43">
                  <a:pos x="f60" y="f59"/>
                </a:cxn>
                <a:cxn ang="f43">
                  <a:pos x="f61" y="f57"/>
                </a:cxn>
                <a:cxn ang="f43">
                  <a:pos x="f61" y="f62"/>
                </a:cxn>
                <a:cxn ang="f43">
                  <a:pos x="f60" y="f63"/>
                </a:cxn>
                <a:cxn ang="f43">
                  <a:pos x="f58" y="f63"/>
                </a:cxn>
                <a:cxn ang="f43">
                  <a:pos x="f56" y="f62"/>
                </a:cxn>
                <a:cxn ang="f43">
                  <a:pos x="f56" y="f57"/>
                </a:cxn>
              </a:cxnLst>
              <a:rect l="f52" t="f55" r="f53" b="f54"/>
              <a:pathLst>
                <a:path w="1578308" h="1810385">
                  <a:moveTo>
                    <a:pt x="f5" y="f8"/>
                  </a:moveTo>
                  <a:cubicBezTo>
                    <a:pt x="f5" y="f9"/>
                    <a:pt x="f9" y="f5"/>
                    <a:pt x="f8" y="f5"/>
                  </a:cubicBezTo>
                  <a:lnTo>
                    <a:pt x="f10" y="f5"/>
                  </a:lnTo>
                  <a:cubicBezTo>
                    <a:pt x="f11" y="f5"/>
                    <a:pt x="f6" y="f9"/>
                    <a:pt x="f6" y="f8"/>
                  </a:cubicBezTo>
                  <a:lnTo>
                    <a:pt x="f6" y="f12"/>
                  </a:lnTo>
                  <a:cubicBezTo>
                    <a:pt x="f6" y="f13"/>
                    <a:pt x="f11" y="f7"/>
                    <a:pt x="f10" y="f7"/>
                  </a:cubicBezTo>
                  <a:lnTo>
                    <a:pt x="f8" y="f7"/>
                  </a:lnTo>
                  <a:cubicBezTo>
                    <a:pt x="f9" y="f7"/>
                    <a:pt x="f5" y="f13"/>
                    <a:pt x="f5" y="f12"/>
                  </a:cubicBezTo>
                  <a:lnTo>
                    <a:pt x="f5" y="f8"/>
                  </a:lnTo>
                  <a:close/>
                </a:path>
              </a:pathLst>
            </a:custGeom>
            <a:gradFill>
              <a:gsLst>
                <a:gs pos="0">
                  <a:srgbClr val="ABCC68"/>
                </a:gs>
                <a:gs pos="100000">
                  <a:srgbClr val="9ECE2E"/>
                </a:gs>
              </a:gsLst>
              <a:lin ang="5400000"/>
            </a:gradFill>
            <a:ln cap="flat">
              <a:noFill/>
              <a:prstDash val="solid"/>
            </a:ln>
            <a:effectLst>
              <a:outerShdw dist="38103" dir="5400000" algn="tl">
                <a:srgbClr val="000000">
                  <a:alpha val="76000"/>
                </a:srgbClr>
              </a:outerShdw>
            </a:effectLst>
          </p:spPr>
          <p:txBody>
            <a:bodyPr vert="horz" wrap="square" lIns="149440" tIns="149440" rIns="149440" bIns="149440" anchor="ctr" anchorCtr="1" compatLnSpc="1">
              <a:noAutofit/>
            </a:bodyPr>
            <a:lstStyle/>
            <a:p>
              <a:pPr marL="0" marR="0" lvl="0" indent="0" algn="ctr" defTabSz="844548" rtl="0" fontAlgn="auto" hangingPunct="1">
                <a:lnSpc>
                  <a:spcPct val="90000"/>
                </a:lnSpc>
                <a:spcBef>
                  <a:spcPts val="0"/>
                </a:spcBef>
                <a:spcAft>
                  <a:spcPts val="80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1900" b="0" i="0" u="none" strike="noStrike" kern="1200" cap="none" spc="0" baseline="0">
                  <a:solidFill>
                    <a:srgbClr val="FFFFFF"/>
                  </a:solidFill>
                  <a:uFillTx/>
                  <a:latin typeface="Rockwell"/>
                </a:rPr>
                <a:t>Valeur Instantanée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707736" y="2670221"/>
            <a:ext cx="10353760" cy="1326318"/>
          </a:xfrm>
        </p:spPr>
        <p:txBody>
          <a:bodyPr/>
          <a:lstStyle/>
          <a:p>
            <a:pPr lvl="0"/>
            <a:r>
              <a:rPr lang="fr-FR"/>
              <a:t>Sap hana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ctrTitle"/>
          </p:nvPr>
        </p:nvSpPr>
        <p:spPr>
          <a:xfrm>
            <a:off x="1852793" y="1011271"/>
            <a:ext cx="7772400" cy="290459"/>
          </a:xfrm>
        </p:spPr>
        <p:txBody>
          <a:bodyPr>
            <a:normAutofit fontScale="90000"/>
          </a:bodyPr>
          <a:lstStyle/>
          <a:p>
            <a:pPr lvl="0"/>
            <a:r>
              <a:rPr lang="fr-FR" sz="3900" dirty="0"/>
              <a:t>Architecture base de données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539709" y="1359228"/>
            <a:ext cx="7360773" cy="489654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Rectangle 3"/>
          <p:cNvSpPr/>
          <p:nvPr/>
        </p:nvSpPr>
        <p:spPr>
          <a:xfrm>
            <a:off x="292918" y="6370761"/>
            <a:ext cx="3119768" cy="369335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Rockwell"/>
              </a:rPr>
              <a:t>3 solutions de déploiement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1775517" y="188640"/>
            <a:ext cx="7211141" cy="562072"/>
          </a:xfrm>
        </p:spPr>
        <p:txBody>
          <a:bodyPr/>
          <a:lstStyle/>
          <a:p>
            <a:pPr lvl="0"/>
            <a:r>
              <a:rPr lang="fr-FR"/>
              <a:t>Stockages des données 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>
          <a:xfrm>
            <a:off x="1991544" y="5445224"/>
            <a:ext cx="8229600" cy="1040980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fr-FR" sz="1400"/>
              <a:t>réduire considérablement les échecs du cache lors du chargement des données par le CPU</a:t>
            </a:r>
          </a:p>
          <a:p>
            <a:pPr lvl="0">
              <a:lnSpc>
                <a:spcPct val="100000"/>
              </a:lnSpc>
            </a:pPr>
            <a:r>
              <a:rPr lang="fr-FR" sz="1400"/>
              <a:t>une compression élevée </a:t>
            </a:r>
          </a:p>
          <a:p>
            <a:pPr lvl="0">
              <a:lnSpc>
                <a:spcPct val="100000"/>
              </a:lnSpc>
            </a:pPr>
            <a:r>
              <a:rPr lang="fr-FR" sz="1400"/>
              <a:t>agrégation rapide  </a:t>
            </a:r>
          </a:p>
        </p:txBody>
      </p:sp>
      <p:pic>
        <p:nvPicPr>
          <p:cNvPr id="4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712268" y="836712"/>
            <a:ext cx="8776219" cy="4248476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3133173" y="419782"/>
            <a:ext cx="5914997" cy="490063"/>
          </a:xfrm>
        </p:spPr>
        <p:txBody>
          <a:bodyPr/>
          <a:lstStyle/>
          <a:p>
            <a:pPr lvl="0"/>
            <a:r>
              <a:rPr lang="fr-FR" sz="2800"/>
              <a:t>Synthèse SAPHANA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lnSpc>
                <a:spcPct val="100000"/>
              </a:lnSpc>
            </a:pPr>
            <a:endParaRPr lang="fr-FR" sz="1400" dirty="0"/>
          </a:p>
          <a:p>
            <a:pPr lvl="0">
              <a:lnSpc>
                <a:spcPct val="100000"/>
              </a:lnSpc>
            </a:pPr>
            <a:r>
              <a:rPr lang="fr-FR" sz="1400" dirty="0"/>
              <a:t> D'interroger de très grands volumes de données en une fraction de seconde, grâce aux nouvelles technologies In-Memory qui ouvrent un nombre de perspectives encore inconnues dans les systèmes d'information.</a:t>
            </a:r>
          </a:p>
          <a:p>
            <a:pPr marL="0" lvl="0" indent="0">
              <a:lnSpc>
                <a:spcPct val="100000"/>
              </a:lnSpc>
              <a:buNone/>
            </a:pPr>
            <a:endParaRPr lang="fr-FR" sz="1400" dirty="0"/>
          </a:p>
          <a:p>
            <a:pPr lvl="0">
              <a:lnSpc>
                <a:spcPct val="100000"/>
              </a:lnSpc>
            </a:pPr>
            <a:r>
              <a:rPr lang="fr-FR" sz="1400" dirty="0"/>
              <a:t> Les limites des systèmes d’informations qui existaient de longue date peuvent désormais être dépassées pour permettre le décloisonnement entre les niveaux de décision et d’action.</a:t>
            </a:r>
          </a:p>
          <a:p>
            <a:pPr marL="0" lvl="0" indent="0">
              <a:lnSpc>
                <a:spcPct val="100000"/>
              </a:lnSpc>
              <a:buNone/>
            </a:pPr>
            <a:endParaRPr lang="fr-FR" sz="1400" dirty="0"/>
          </a:p>
          <a:p>
            <a:pPr lvl="0">
              <a:lnSpc>
                <a:spcPct val="100000"/>
              </a:lnSpc>
            </a:pPr>
            <a:r>
              <a:rPr lang="fr-FR" sz="1400" dirty="0"/>
              <a:t>Une nouvelle architecture due à l'intégration de la nouvelle plateforme analytique SAP, construite pour optimiser l'utilisation des technologies « In-Memory » de SAP HANA, </a:t>
            </a:r>
          </a:p>
          <a:p>
            <a:pPr marL="0" lvl="0" indent="0">
              <a:lnSpc>
                <a:spcPct val="100000"/>
              </a:lnSpc>
              <a:buNone/>
            </a:pPr>
            <a:endParaRPr lang="fr-FR" sz="1400" dirty="0"/>
          </a:p>
          <a:p>
            <a:pPr lvl="0">
              <a:lnSpc>
                <a:spcPct val="100000"/>
              </a:lnSpc>
            </a:pPr>
            <a:r>
              <a:rPr lang="fr-FR" sz="1400" dirty="0"/>
              <a:t>Les nouveaux cas d’usage et ceux déjà connus que couvrent cette nouvelle plateforme décisionnelle. </a:t>
            </a:r>
          </a:p>
          <a:p>
            <a:pPr lvl="0">
              <a:lnSpc>
                <a:spcPct val="100000"/>
              </a:lnSpc>
            </a:pPr>
            <a:endParaRPr lang="fr-FR" sz="1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826709" y="2844798"/>
            <a:ext cx="10353760" cy="1326318"/>
          </a:xfrm>
        </p:spPr>
        <p:txBody>
          <a:bodyPr/>
          <a:lstStyle/>
          <a:p>
            <a:pPr lvl="0"/>
            <a:r>
              <a:rPr lang="fr-FR"/>
              <a:t>conclusion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 sz="5400" dirty="0" smtClean="0"/>
              <a:t>PLAN</a:t>
            </a:r>
            <a:endParaRPr lang="fr-FR" sz="5400" dirty="0"/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z="2400" dirty="0" smtClean="0"/>
              <a:t>ENTREPRISE </a:t>
            </a:r>
            <a:r>
              <a:rPr lang="fr-FR" sz="2400" dirty="0"/>
              <a:t>ACCEUIL</a:t>
            </a:r>
          </a:p>
          <a:p>
            <a:pPr lvl="0"/>
            <a:r>
              <a:rPr lang="fr-FR" sz="2400" dirty="0" smtClean="0"/>
              <a:t> </a:t>
            </a:r>
            <a:r>
              <a:rPr lang="fr-FR" sz="2400" dirty="0"/>
              <a:t>TRAVAUX EFFECTUES EN ENTREPRISE</a:t>
            </a:r>
          </a:p>
          <a:p>
            <a:pPr lvl="0"/>
            <a:r>
              <a:rPr lang="fr-FR" sz="2400" dirty="0" smtClean="0"/>
              <a:t> </a:t>
            </a:r>
            <a:r>
              <a:rPr lang="fr-FR" sz="2400" dirty="0"/>
              <a:t>INTRODUCTION (ERP, SAP)</a:t>
            </a:r>
          </a:p>
          <a:p>
            <a:pPr lvl="0"/>
            <a:r>
              <a:rPr lang="fr-FR" sz="2400" dirty="0" smtClean="0"/>
              <a:t> </a:t>
            </a:r>
            <a:r>
              <a:rPr lang="fr-FR" sz="2400" dirty="0"/>
              <a:t>SAP FIORI</a:t>
            </a:r>
          </a:p>
          <a:p>
            <a:pPr lvl="0"/>
            <a:r>
              <a:rPr lang="fr-FR" sz="2400" dirty="0" smtClean="0"/>
              <a:t> </a:t>
            </a:r>
            <a:r>
              <a:rPr lang="fr-FR" sz="2400" dirty="0"/>
              <a:t>SAP HANA</a:t>
            </a:r>
          </a:p>
          <a:p>
            <a:pPr marL="0" lvl="0" indent="0">
              <a:buNone/>
            </a:pPr>
            <a:endParaRPr lang="fr-FR" sz="24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Entreprise d’accueil</a:t>
            </a:r>
          </a:p>
        </p:txBody>
      </p:sp>
      <p:pic>
        <p:nvPicPr>
          <p:cNvPr id="3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3777" y="2162112"/>
            <a:ext cx="4113798" cy="1607379"/>
          </a:xfrm>
        </p:spPr>
      </p:pic>
      <p:sp>
        <p:nvSpPr>
          <p:cNvPr id="4" name="ZoneTexte 4"/>
          <p:cNvSpPr txBox="1"/>
          <p:nvPr/>
        </p:nvSpPr>
        <p:spPr>
          <a:xfrm>
            <a:off x="878148" y="3995682"/>
            <a:ext cx="5911403" cy="28623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-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Sopra</a:t>
            </a: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 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Stéria</a:t>
            </a: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 est une ESN.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-38 000 collaborateurs est né en 2015 du rapprochement des groupes 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Sopra</a:t>
            </a: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 et 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Stéria</a:t>
            </a: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Propose des offres : 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	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	de conseil, d’intégration1 de systèmes,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 	d’édition de solutions métier, 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 	de Business 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Process</a:t>
            </a: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 Services 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Travaux EFFECTUéS en entreprise</a:t>
            </a:r>
          </a:p>
        </p:txBody>
      </p:sp>
      <p:sp>
        <p:nvSpPr>
          <p:cNvPr id="3" name="Espace réservé du contenu 2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Découverte du langage de développement propre à SAP : l’ABAP. </a:t>
            </a:r>
          </a:p>
          <a:p>
            <a:pPr lvl="0"/>
            <a:r>
              <a:rPr lang="fr-FR" dirty="0"/>
              <a:t> Utilisation du langage JavaScript de SAP sur le module Achats (SAP SRM : SAPUI5). </a:t>
            </a:r>
          </a:p>
          <a:p>
            <a:pPr lvl="0"/>
            <a:r>
              <a:rPr lang="fr-FR" dirty="0"/>
              <a:t> Mise en place de SAP FIORI. </a:t>
            </a:r>
          </a:p>
          <a:p>
            <a:pPr lvl="0"/>
            <a:r>
              <a:rPr lang="fr-FR" dirty="0"/>
              <a:t> Participation aux évolutions de la solution (conception, réalisation, tests). </a:t>
            </a:r>
          </a:p>
          <a:p>
            <a:pPr lvl="0"/>
            <a:r>
              <a:rPr lang="fr-FR" dirty="0"/>
              <a:t> Analyses et corrections d’anomalies</a:t>
            </a:r>
            <a:r>
              <a:rPr lang="fr-FR" dirty="0" smtClean="0"/>
              <a:t>.</a:t>
            </a:r>
            <a:endParaRPr lang="fr-FR" dirty="0"/>
          </a:p>
          <a:p>
            <a:pPr lvl="0"/>
            <a:r>
              <a:rPr lang="fr-FR" dirty="0"/>
              <a:t>Projet : </a:t>
            </a:r>
            <a:r>
              <a:rPr lang="fr-FR" dirty="0" err="1"/>
              <a:t>Equinox</a:t>
            </a:r>
            <a:r>
              <a:rPr lang="fr-FR" dirty="0"/>
              <a:t> au sein de l’institue pasteur ( 15 personnes)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>
          <a:xfrm>
            <a:off x="759244" y="2811889"/>
            <a:ext cx="10353760" cy="1326318"/>
          </a:xfrm>
        </p:spPr>
        <p:txBody>
          <a:bodyPr/>
          <a:lstStyle/>
          <a:p>
            <a:pPr lvl="0"/>
            <a:r>
              <a:rPr lang="fr-FR"/>
              <a:t>introduction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ERP</a:t>
            </a:r>
          </a:p>
        </p:txBody>
      </p:sp>
      <p:sp>
        <p:nvSpPr>
          <p:cNvPr id="9" name="ZoneTexte 23"/>
          <p:cNvSpPr txBox="1"/>
          <p:nvPr/>
        </p:nvSpPr>
        <p:spPr>
          <a:xfrm>
            <a:off x="399245" y="2421230"/>
            <a:ext cx="5718218" cy="31393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Système d’information qui permet de gérer et suivre au quotidien, l’ensemble des informations et des services opérationnels d’une entreprise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Base de donnée commune 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Les ERP couvrent le périmètre de gestion suivant :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107" y="2236796"/>
            <a:ext cx="3629449" cy="3880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QU’Est-ce UN ERP</a:t>
            </a:r>
            <a:endParaRPr lang="fr-FR" dirty="0"/>
          </a:p>
        </p:txBody>
      </p:sp>
      <p:pic>
        <p:nvPicPr>
          <p:cNvPr id="3" name="QU'EST CE QU'UN ERP "/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5114" y="2095503"/>
            <a:ext cx="6570658" cy="3695703"/>
          </a:xfr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SAP</a:t>
            </a:r>
          </a:p>
        </p:txBody>
      </p:sp>
      <p:pic>
        <p:nvPicPr>
          <p:cNvPr id="3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52060" y="1935921"/>
            <a:ext cx="2535045" cy="1287328"/>
          </a:xfrm>
        </p:spPr>
      </p:pic>
      <p:sp>
        <p:nvSpPr>
          <p:cNvPr id="4" name="ZoneTexte 4"/>
          <p:cNvSpPr txBox="1"/>
          <p:nvPr/>
        </p:nvSpPr>
        <p:spPr>
          <a:xfrm>
            <a:off x="472333" y="3718682"/>
            <a:ext cx="9981124" cy="313931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1972 basée en Allemagne (Mannheim) 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285750" marR="0" lvl="0" indent="-2857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Dietmar 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Hopp</a:t>
            </a: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, Hans-Werner Hector, 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Hasso</a:t>
            </a: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 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Plattner</a:t>
            </a: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, Klaus 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E.Tschira</a:t>
            </a: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 et Claus </a:t>
            </a:r>
            <a:r>
              <a:rPr lang="fr-FR" sz="1800" b="0" i="0" u="none" strike="noStrike" kern="1200" cap="none" spc="0" baseline="0" dirty="0" err="1">
                <a:solidFill>
                  <a:srgbClr val="FFFFFF"/>
                </a:solidFill>
                <a:uFillTx/>
                <a:latin typeface="Rockwell"/>
              </a:rPr>
              <a:t>Wellenreuther</a:t>
            </a: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 ( IBM)</a:t>
            </a:r>
          </a:p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285750" marR="0" lvl="0" indent="-2857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Objectif de l'entreprise SAP : Développer un logiciel standard de gestion de données en temps réel.</a:t>
            </a:r>
          </a:p>
          <a:p>
            <a:pPr marL="285750" marR="0" lvl="0" indent="-2857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  <a:p>
            <a:pPr marL="285750" marR="0" lvl="0" indent="-2857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Rockwell"/>
              </a:rPr>
              <a:t>Quelques chiffres concernant SAP : 200 000 clients dans le monde 140 000 projets implémentés Présent dans 120 pays 35 millions d'utilisateurs au quotidien</a:t>
            </a:r>
          </a:p>
          <a:p>
            <a:pPr marL="285750" marR="0" lvl="0" indent="-28575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Char char="-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Rockwel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fr-FR"/>
              <a:t>Secteurs d’activités</a:t>
            </a:r>
          </a:p>
        </p:txBody>
      </p:sp>
      <p:graphicFrame>
        <p:nvGraphicFramePr>
          <p:cNvPr id="3" name="Espace réservé du contenu 4"/>
          <p:cNvGraphicFramePr>
            <a:graphicFrameLocks noGrp="1"/>
          </p:cNvGraphicFramePr>
          <p:nvPr>
            <p:ph idx="1"/>
          </p:nvPr>
        </p:nvGraphicFramePr>
        <p:xfrm>
          <a:off x="913878" y="2750597"/>
          <a:ext cx="10353654" cy="2834640"/>
        </p:xfrm>
        <a:graphic>
          <a:graphicData uri="http://schemas.openxmlformats.org/drawingml/2006/table">
            <a:tbl>
              <a:tblPr firstRow="1" bandRow="1">
                <a:effectLst/>
                <a:tableStyleId>{5C22544A-7EE6-4342-B048-85BDC9FD1C3A}</a:tableStyleId>
              </a:tblPr>
              <a:tblGrid>
                <a:gridCol w="1725609"/>
                <a:gridCol w="1725609"/>
                <a:gridCol w="1725609"/>
                <a:gridCol w="1725609"/>
                <a:gridCol w="1725609"/>
                <a:gridCol w="1725609"/>
              </a:tblGrid>
              <a:tr h="370844">
                <a:tc>
                  <a:txBody>
                    <a:bodyPr/>
                    <a:lstStyle/>
                    <a:p>
                      <a:pPr lvl="0"/>
                      <a:r>
                        <a:rPr lang="fr-FR" dirty="0"/>
                        <a:t>Banque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 dirty="0"/>
                        <a:t>Défense et sécurité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Santé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Enseignement supérieur et recherche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Assurance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Secteur public</a:t>
                      </a:r>
                    </a:p>
                  </a:txBody>
                  <a:tcPr/>
                </a:tc>
              </a:tr>
              <a:tr h="370844"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Aérospatial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Equipements industriels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 dirty="0"/>
                        <a:t>Automobile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Chimie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Grande consommations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Science de la vie</a:t>
                      </a:r>
                    </a:p>
                  </a:txBody>
                  <a:tcPr/>
                </a:tc>
              </a:tr>
              <a:tr h="370844"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Industrie de transformation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Autres technologies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Industries d’extraction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Industries d’hydrocarbures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Médias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Service prestataires</a:t>
                      </a:r>
                    </a:p>
                  </a:txBody>
                  <a:tcPr/>
                </a:tc>
              </a:tr>
              <a:tr h="370844"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Eau et énergies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Télécoms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Distribution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BTP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Logistique</a:t>
                      </a:r>
                      <a:r>
                        <a:rPr lang="fr-FR" baseline="0"/>
                        <a:t> et transports</a:t>
                      </a:r>
                      <a:endParaRPr lang="fr-F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fr-FR"/>
                        <a:t>Commerce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Damas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TM04033921%5b%5bfn=Damas%5d%5d</Template>
  <TotalTime>11736</TotalTime>
  <Words>491</Words>
  <Application>Microsoft Office PowerPoint</Application>
  <PresentationFormat>Grand écran</PresentationFormat>
  <Paragraphs>101</Paragraphs>
  <Slides>18</Slides>
  <Notes>2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Bookman Old Style</vt:lpstr>
      <vt:lpstr>Calibri</vt:lpstr>
      <vt:lpstr>Rockwell</vt:lpstr>
      <vt:lpstr>Damask</vt:lpstr>
      <vt:lpstr>En quoi l’amélioration de l’expérience utilisateur est-elle vecteur d’innovation pour SAP ?</vt:lpstr>
      <vt:lpstr>PLAN</vt:lpstr>
      <vt:lpstr>Entreprise d’accueil</vt:lpstr>
      <vt:lpstr>Travaux EFFECTUéS en entreprise</vt:lpstr>
      <vt:lpstr>introduction</vt:lpstr>
      <vt:lpstr>ERP</vt:lpstr>
      <vt:lpstr>QU’Est-ce UN ERP</vt:lpstr>
      <vt:lpstr>SAP</vt:lpstr>
      <vt:lpstr>Secteurs d’activités</vt:lpstr>
      <vt:lpstr>Sap fiori</vt:lpstr>
      <vt:lpstr>SAP FIORI</vt:lpstr>
      <vt:lpstr>Présentation PowerPoint</vt:lpstr>
      <vt:lpstr>Le principe de SAP FIORI </vt:lpstr>
      <vt:lpstr>Sap hana</vt:lpstr>
      <vt:lpstr>Architecture base de données </vt:lpstr>
      <vt:lpstr>Stockages des données </vt:lpstr>
      <vt:lpstr>Synthèse SAPHANA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 quoi l’amélioration de l’expérience utilisateur est-elle vecteur d’innovation pour SAP ?</dc:title>
  <dc:creator>Yann Ekobo</dc:creator>
  <cp:lastModifiedBy>Yann Ekobo</cp:lastModifiedBy>
  <cp:revision>40</cp:revision>
  <dcterms:created xsi:type="dcterms:W3CDTF">2019-01-14T11:01:32Z</dcterms:created>
  <dcterms:modified xsi:type="dcterms:W3CDTF">2019-02-17T17:50:44Z</dcterms:modified>
</cp:coreProperties>
</file>

<file path=docProps/thumbnail.jpeg>
</file>